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69" r:id="rId3"/>
    <p:sldId id="270" r:id="rId4"/>
    <p:sldId id="271" r:id="rId5"/>
    <p:sldId id="272" r:id="rId6"/>
    <p:sldId id="27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1">
              <a:spcBef>
                <a:spcPct val="0"/>
              </a:spcBef>
            </a:pPr>
            <a:r>
              <a:rPr lang="en-MY" sz="3200" b="1" dirty="0">
                <a:solidFill>
                  <a:srgbClr val="FF0000"/>
                </a:solidFill>
              </a:rPr>
              <a:t>Information Retrieval Systems   </a:t>
            </a:r>
            <a:r>
              <a:rPr lang="en-US" sz="3200" dirty="0">
                <a:solidFill>
                  <a:srgbClr val="FF0000"/>
                </a:solidFill>
              </a:rPr>
              <a:t/>
            </a:r>
            <a:br>
              <a:rPr lang="en-US" sz="3200"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4" name="عنصر نائب للمحتوى 2"/>
          <p:cNvSpPr txBox="1">
            <a:spLocks/>
          </p:cNvSpPr>
          <p:nvPr/>
        </p:nvSpPr>
        <p:spPr>
          <a:xfrm>
            <a:off x="457200" y="1196752"/>
            <a:ext cx="8229600" cy="2376264"/>
          </a:xfrm>
          <a:prstGeom prst="rect">
            <a:avLst/>
          </a:prstGeom>
        </p:spPr>
        <p:txBody>
          <a:bodyPr>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MY" b="1" dirty="0"/>
              <a:t> </a:t>
            </a:r>
            <a:r>
              <a:rPr lang="en-MY" dirty="0"/>
              <a:t>A document based IR system typically consists of three main subsystems: document representation, representation of users' requirements (queries), and the algorithms used to match user requirements (queries) with document representations. The basic architecture is as shown in figure 1.   </a:t>
            </a:r>
            <a:endParaRPr lang="en-US" dirty="0"/>
          </a:p>
          <a:p>
            <a:pPr algn="just" rtl="0"/>
            <a:endParaRPr lang="en-US" dirty="0"/>
          </a:p>
        </p:txBody>
      </p:sp>
      <p:pic>
        <p:nvPicPr>
          <p:cNvPr id="5" name="صورة 4"/>
          <p:cNvPicPr/>
          <p:nvPr/>
        </p:nvPicPr>
        <p:blipFill>
          <a:blip r:embed="rId2">
            <a:extLst>
              <a:ext uri="{28A0092B-C50C-407E-A947-70E740481C1C}">
                <a14:useLocalDpi xmlns:a14="http://schemas.microsoft.com/office/drawing/2010/main" val="0"/>
              </a:ext>
            </a:extLst>
          </a:blip>
          <a:srcRect/>
          <a:stretch>
            <a:fillRect/>
          </a:stretch>
        </p:blipFill>
        <p:spPr bwMode="auto">
          <a:xfrm>
            <a:off x="2183760" y="3573016"/>
            <a:ext cx="4795520" cy="3221355"/>
          </a:xfrm>
          <a:prstGeom prst="rect">
            <a:avLst/>
          </a:prstGeom>
          <a:noFill/>
          <a:ln>
            <a:noFill/>
          </a:ln>
        </p:spPr>
      </p:pic>
    </p:spTree>
    <p:extLst>
      <p:ext uri="{BB962C8B-B14F-4D97-AF65-F5344CB8AC3E}">
        <p14:creationId xmlns:p14="http://schemas.microsoft.com/office/powerpoint/2010/main" val="1250308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1">
              <a:spcBef>
                <a:spcPct val="0"/>
              </a:spcBef>
            </a:pPr>
            <a:r>
              <a:rPr lang="en-MY" sz="3200" b="1" dirty="0">
                <a:solidFill>
                  <a:srgbClr val="FF0000"/>
                </a:solidFill>
              </a:rPr>
              <a:t>Information Retrieval Systems   </a:t>
            </a:r>
            <a:r>
              <a:rPr lang="en-US" sz="3200" dirty="0">
                <a:solidFill>
                  <a:srgbClr val="FF0000"/>
                </a:solidFill>
              </a:rPr>
              <a:t/>
            </a:r>
            <a:br>
              <a:rPr lang="en-US" sz="3200"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4" name="عنصر نائب للمحتوى 2"/>
          <p:cNvSpPr txBox="1">
            <a:spLocks/>
          </p:cNvSpPr>
          <p:nvPr/>
        </p:nvSpPr>
        <p:spPr>
          <a:xfrm>
            <a:off x="457200" y="1270248"/>
            <a:ext cx="8229600" cy="5255096"/>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MY" b="1" dirty="0"/>
              <a:t> </a:t>
            </a:r>
            <a:r>
              <a:rPr lang="en-MY" dirty="0"/>
              <a:t>A document collection consists of many documents containing information about various subjects or topics of interests. Document contents are transformed into a document representation (either manually or automatically). Document representations are done in a way such that matching these with queries is easy. Another consideration in document representation is that such a representation should correctly reflect the author's intention. The primary concern in representation is how to select proper index terms. Typically representation proceeds by extracting keywords that are considered as content identifiers and organizing them into a given format. Queries transform the user's information need into a form that correctly represents the user's underlying information requirement and is suitable for the matching process. Query formatting depends on the underlying model of retrieval used.  The user rates documents presented as either relevant or non-relevant to his/her information need. The basic problem facing any IR system is how to retrieve only the relevant documents for the user’ s information requirements, while not retrieving non- relevant ones.</a:t>
            </a:r>
            <a:endParaRPr lang="en-US" dirty="0"/>
          </a:p>
          <a:p>
            <a:pPr algn="just" rtl="0"/>
            <a:endParaRPr lang="en-US" dirty="0"/>
          </a:p>
          <a:p>
            <a:pPr algn="just" rtl="0"/>
            <a:endParaRPr lang="en-US" dirty="0"/>
          </a:p>
        </p:txBody>
      </p:sp>
    </p:spTree>
    <p:extLst>
      <p:ext uri="{BB962C8B-B14F-4D97-AF65-F5344CB8AC3E}">
        <p14:creationId xmlns:p14="http://schemas.microsoft.com/office/powerpoint/2010/main" val="3605400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1">
              <a:spcBef>
                <a:spcPct val="0"/>
              </a:spcBef>
            </a:pPr>
            <a:r>
              <a:rPr lang="en-MY" sz="3200" b="1" dirty="0">
                <a:solidFill>
                  <a:srgbClr val="FF0000"/>
                </a:solidFill>
              </a:rPr>
              <a:t>Areas of IR application</a:t>
            </a:r>
            <a:r>
              <a:rPr lang="en-US" sz="3200" dirty="0">
                <a:solidFill>
                  <a:srgbClr val="FF0000"/>
                </a:solidFill>
              </a:rPr>
              <a:t/>
            </a:r>
            <a:br>
              <a:rPr lang="en-US" sz="3200" dirty="0">
                <a:solidFill>
                  <a:srgbClr val="FF0000"/>
                </a:solidFill>
              </a:rPr>
            </a:br>
            <a:r>
              <a:rPr lang="en-US" b="1" dirty="0">
                <a:solidFill>
                  <a:srgbClr val="FF0000"/>
                </a:solidFill>
              </a:rPr>
              <a:t/>
            </a:r>
            <a:br>
              <a:rPr lang="en-US" b="1" dirty="0">
                <a:solidFill>
                  <a:srgbClr val="FF0000"/>
                </a:solidFill>
              </a:rPr>
            </a:br>
            <a:endParaRPr lang="ar-IQ" dirty="0">
              <a:solidFill>
                <a:srgbClr val="FF0000"/>
              </a:solidFill>
            </a:endParaRPr>
          </a:p>
        </p:txBody>
      </p:sp>
      <p:sp>
        <p:nvSpPr>
          <p:cNvPr id="4" name="عنصر نائب للمحتوى 2"/>
          <p:cNvSpPr txBox="1">
            <a:spLocks/>
          </p:cNvSpPr>
          <p:nvPr/>
        </p:nvSpPr>
        <p:spPr>
          <a:xfrm>
            <a:off x="457200" y="1270248"/>
            <a:ext cx="8229600" cy="5255096"/>
          </a:xfrm>
          <a:prstGeom prst="rect">
            <a:avLst/>
          </a:prstGeom>
        </p:spPr>
        <p:txBody>
          <a:bodyPr>
            <a:normAutofit fontScale="92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MY" dirty="0"/>
              <a:t>Information retrieval (IR) systems were originally developed to help manage  the huge scientific literature that has developed since the 1940s. Many university,  corporate, and public libraries now use IR systems to provide access to books, journals, and  other documents. Commercial IR systems offer databases containing millions of documents in myriad subject areas. Dictionary and encyclopaedia databases are now widely available for PCs. IR has been found useful in such disparate areas as office automation and software engineering. Indeed, any discipline that relies on documents to do its work could potentially use and benefit from IR.    </a:t>
            </a:r>
            <a:endParaRPr lang="en-US" dirty="0"/>
          </a:p>
          <a:p>
            <a:pPr algn="just" rtl="0"/>
            <a:endParaRPr lang="en-US" dirty="0"/>
          </a:p>
          <a:p>
            <a:pPr algn="just" rtl="0"/>
            <a:endParaRPr lang="en-US" dirty="0"/>
          </a:p>
        </p:txBody>
      </p:sp>
    </p:spTree>
    <p:extLst>
      <p:ext uri="{BB962C8B-B14F-4D97-AF65-F5344CB8AC3E}">
        <p14:creationId xmlns:p14="http://schemas.microsoft.com/office/powerpoint/2010/main" val="1565157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1" algn="ctr" rtl="1">
              <a:spcBef>
                <a:spcPct val="0"/>
              </a:spcBef>
            </a:pPr>
            <a:r>
              <a:rPr lang="en-MY" sz="3200" b="1" dirty="0">
                <a:solidFill>
                  <a:srgbClr val="FF0000"/>
                </a:solidFill>
              </a:rPr>
              <a:t>General applications of information retrieval:</a:t>
            </a:r>
            <a:r>
              <a:rPr lang="en-US" sz="3200" dirty="0">
                <a:solidFill>
                  <a:srgbClr val="FF0000"/>
                </a:solidFill>
              </a:rPr>
              <a:t/>
            </a:r>
            <a:br>
              <a:rPr lang="en-US" sz="3200" dirty="0">
                <a:solidFill>
                  <a:srgbClr val="FF0000"/>
                </a:solidFill>
              </a:rPr>
            </a:br>
            <a:endParaRPr lang="ar-IQ" dirty="0">
              <a:solidFill>
                <a:srgbClr val="FF0000"/>
              </a:solidFill>
            </a:endParaRPr>
          </a:p>
        </p:txBody>
      </p:sp>
      <p:sp>
        <p:nvSpPr>
          <p:cNvPr id="4" name="عنصر نائب للمحتوى 2"/>
          <p:cNvSpPr txBox="1">
            <a:spLocks/>
          </p:cNvSpPr>
          <p:nvPr/>
        </p:nvSpPr>
        <p:spPr>
          <a:xfrm>
            <a:off x="457200" y="1270248"/>
            <a:ext cx="8229600" cy="5255096"/>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lgn="just" rtl="0">
              <a:buFont typeface="+mj-lt"/>
              <a:buAutoNum type="arabicPeriod"/>
            </a:pPr>
            <a:r>
              <a:rPr lang="en-MY" b="1" dirty="0"/>
              <a:t>Digital Library</a:t>
            </a:r>
            <a:endParaRPr lang="en-US" dirty="0"/>
          </a:p>
          <a:p>
            <a:pPr marL="441325" indent="0" algn="just" rtl="0">
              <a:buNone/>
            </a:pPr>
            <a:r>
              <a:rPr lang="en-MY" dirty="0" smtClean="0"/>
              <a:t>A </a:t>
            </a:r>
            <a:r>
              <a:rPr lang="en-MY" dirty="0"/>
              <a:t>digital library is a library in which collections are stored in digital formats (as opposed to print, microform, or other media) and accessible by computers. The digital content may be stored locally, or accessed remotely via computer networks. A digital library is a type of information retrieval system.</a:t>
            </a:r>
            <a:endParaRPr lang="en-US" dirty="0"/>
          </a:p>
          <a:p>
            <a:pPr marL="0" indent="0" algn="just" rtl="0">
              <a:buNone/>
            </a:pPr>
            <a:r>
              <a:rPr lang="en-MY" b="1" dirty="0"/>
              <a:t> </a:t>
            </a:r>
            <a:endParaRPr lang="en-US" dirty="0"/>
          </a:p>
          <a:p>
            <a:pPr marL="514350" lvl="0" indent="-514350" algn="just" rtl="0">
              <a:buFont typeface="+mj-lt"/>
              <a:buAutoNum type="arabicPeriod" startAt="2"/>
            </a:pPr>
            <a:r>
              <a:rPr lang="en-MY" b="1" dirty="0"/>
              <a:t>Recommender systems</a:t>
            </a:r>
            <a:endParaRPr lang="en-US" dirty="0"/>
          </a:p>
          <a:p>
            <a:pPr marL="441325" indent="0" algn="just" rtl="0">
              <a:buNone/>
            </a:pPr>
            <a:r>
              <a:rPr lang="en-MY" dirty="0"/>
              <a:t>Recommender systems or recommendation engines form or work from a specific type of information filtering system technique that attempts to recommend information items (films, television, video on demand, music, books, news, images, web pages, </a:t>
            </a:r>
            <a:r>
              <a:rPr lang="en-MY" dirty="0" err="1"/>
              <a:t>etc</a:t>
            </a:r>
            <a:r>
              <a:rPr lang="en-MY" dirty="0"/>
              <a:t>) that are likely to be of interest to the user. Typically, a recommender system compares a user profile to some reference characteristics, and seeks to predict the 'rating' that a user would give to an item they had not yet considered</a:t>
            </a:r>
            <a:r>
              <a:rPr lang="en-MY" dirty="0" smtClean="0"/>
              <a:t>.</a:t>
            </a:r>
            <a:endParaRPr lang="en-US" dirty="0"/>
          </a:p>
        </p:txBody>
      </p:sp>
    </p:spTree>
    <p:extLst>
      <p:ext uri="{BB962C8B-B14F-4D97-AF65-F5344CB8AC3E}">
        <p14:creationId xmlns:p14="http://schemas.microsoft.com/office/powerpoint/2010/main" val="2758021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1" algn="ctr" rtl="1">
              <a:spcBef>
                <a:spcPct val="0"/>
              </a:spcBef>
            </a:pPr>
            <a:r>
              <a:rPr lang="en-MY" sz="3200" b="1" dirty="0">
                <a:solidFill>
                  <a:srgbClr val="FF0000"/>
                </a:solidFill>
              </a:rPr>
              <a:t>General applications of information retrieval:</a:t>
            </a:r>
            <a:r>
              <a:rPr lang="en-US" sz="3200" dirty="0">
                <a:solidFill>
                  <a:srgbClr val="FF0000"/>
                </a:solidFill>
              </a:rPr>
              <a:t/>
            </a:r>
            <a:br>
              <a:rPr lang="en-US" sz="3200" dirty="0">
                <a:solidFill>
                  <a:srgbClr val="FF0000"/>
                </a:solidFill>
              </a:rPr>
            </a:br>
            <a:endParaRPr lang="ar-IQ" dirty="0">
              <a:solidFill>
                <a:srgbClr val="FF0000"/>
              </a:solidFill>
            </a:endParaRPr>
          </a:p>
        </p:txBody>
      </p:sp>
      <p:sp>
        <p:nvSpPr>
          <p:cNvPr id="4" name="عنصر نائب للمحتوى 2"/>
          <p:cNvSpPr txBox="1">
            <a:spLocks/>
          </p:cNvSpPr>
          <p:nvPr/>
        </p:nvSpPr>
        <p:spPr>
          <a:xfrm>
            <a:off x="457200" y="1270248"/>
            <a:ext cx="8229600" cy="5255096"/>
          </a:xfrm>
          <a:prstGeom prst="rect">
            <a:avLst/>
          </a:prstGeom>
        </p:spPr>
        <p:txBody>
          <a:bodyPr>
            <a:normAutofit fontScale="62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lgn="just" rtl="0">
              <a:buFont typeface="+mj-lt"/>
              <a:buAutoNum type="arabicPeriod" startAt="3"/>
            </a:pPr>
            <a:r>
              <a:rPr lang="en-MY" b="1" dirty="0"/>
              <a:t>Search Engines</a:t>
            </a:r>
            <a:endParaRPr lang="en-US" dirty="0"/>
          </a:p>
          <a:p>
            <a:pPr marL="533400" indent="0" algn="just" rtl="0">
              <a:buNone/>
            </a:pPr>
            <a:r>
              <a:rPr lang="en-MY" dirty="0"/>
              <a:t>A search engine is one of the most the practical application of information retrieval techniques to large scale text collections. Web search engines are best known examples, but many others searches exist, like: Desktop search ,Enterprise search ,Federated search ,Mobile search ,Social search.  </a:t>
            </a:r>
            <a:endParaRPr lang="en-US" dirty="0"/>
          </a:p>
          <a:p>
            <a:pPr marL="0" indent="0" algn="just" rtl="0">
              <a:buNone/>
            </a:pPr>
            <a:r>
              <a:rPr lang="en-MY" dirty="0"/>
              <a:t> </a:t>
            </a:r>
            <a:endParaRPr lang="en-US" dirty="0"/>
          </a:p>
          <a:p>
            <a:pPr marL="514350" lvl="0" indent="-514350" algn="just" rtl="0">
              <a:buFont typeface="+mj-lt"/>
              <a:buAutoNum type="arabicPeriod" startAt="4"/>
            </a:pPr>
            <a:r>
              <a:rPr lang="en-MY" b="1" dirty="0"/>
              <a:t>Media search</a:t>
            </a:r>
            <a:endParaRPr lang="en-US" dirty="0"/>
          </a:p>
          <a:p>
            <a:pPr marL="533400" indent="0" algn="just" rtl="0">
              <a:buNone/>
            </a:pPr>
            <a:r>
              <a:rPr lang="en-MY" dirty="0"/>
              <a:t>An image retrieval system is a computer system for browsing, searching and retrieving images from a large database of digital images. Most traditional and common methods of image retrieval utilize some method of adding metadata such as captioning, keywords, or descriptions to the images so that retrieval can be performed over the annotation words. Manual image annotation is time-consuming, laborious and expensive; to address this, there has been a large amount of research done on automatic image annotation. Additionally, the increase in social web applications and the semantic web have inspired the development of several web-based image annotation tools.  </a:t>
            </a:r>
            <a:endParaRPr lang="en-US" dirty="0"/>
          </a:p>
          <a:p>
            <a:pPr algn="just" rtl="0"/>
            <a:r>
              <a:rPr lang="en-MY" dirty="0"/>
              <a:t> </a:t>
            </a:r>
            <a:endParaRPr lang="en-US" dirty="0"/>
          </a:p>
        </p:txBody>
      </p:sp>
    </p:spTree>
    <p:extLst>
      <p:ext uri="{BB962C8B-B14F-4D97-AF65-F5344CB8AC3E}">
        <p14:creationId xmlns:p14="http://schemas.microsoft.com/office/powerpoint/2010/main" val="2235078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IR  Algorithms </a:t>
            </a:r>
            <a:endParaRPr lang="en-US" sz="3600" dirty="0">
              <a:solidFill>
                <a:srgbClr val="FF0000"/>
              </a:solidFill>
            </a:endParaRPr>
          </a:p>
        </p:txBody>
      </p:sp>
      <p:sp>
        <p:nvSpPr>
          <p:cNvPr id="4" name="عنصر نائب للمحتوى 2"/>
          <p:cNvSpPr txBox="1">
            <a:spLocks/>
          </p:cNvSpPr>
          <p:nvPr/>
        </p:nvSpPr>
        <p:spPr>
          <a:xfrm>
            <a:off x="457200" y="1270248"/>
            <a:ext cx="8229600" cy="5255096"/>
          </a:xfrm>
          <a:prstGeom prst="rect">
            <a:avLst/>
          </a:prstGeom>
        </p:spPr>
        <p:txBody>
          <a:bodyPr>
            <a:normAutofit fontScale="925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MY" dirty="0"/>
              <a:t>It is hard to classify IR algorithms, and to draw a line between each type of application.  However, we can identify three main types of algorithms, which are described below.    There are other algorithms used in IR that do not fall within our description, for example,  user interface algorithms. The reason that they cannot be considered as IR algorithms is  because they are inherent to any computer application.     </a:t>
            </a:r>
            <a:endParaRPr lang="en-US" dirty="0"/>
          </a:p>
          <a:p>
            <a:pPr marL="365125" indent="-365125" algn="just" rtl="0">
              <a:buNone/>
            </a:pPr>
            <a:r>
              <a:rPr lang="en-MY" dirty="0" smtClean="0"/>
              <a:t>    </a:t>
            </a:r>
            <a:r>
              <a:rPr lang="en-MY" dirty="0"/>
              <a:t>We distinguish three main  classes of algorithms. These </a:t>
            </a:r>
            <a:r>
              <a:rPr lang="en-MY" dirty="0" smtClean="0"/>
              <a:t>   are </a:t>
            </a:r>
            <a:r>
              <a:rPr lang="en-MY" dirty="0"/>
              <a:t>retrieval, indexing, and filtering algorithms.</a:t>
            </a:r>
            <a:endParaRPr lang="en-US" dirty="0"/>
          </a:p>
          <a:p>
            <a:pPr marL="533400" indent="0" algn="just" rtl="0">
              <a:buNone/>
            </a:pPr>
            <a:endParaRPr lang="en-US" dirty="0"/>
          </a:p>
          <a:p>
            <a:pPr marL="0" indent="0" algn="just" rtl="0">
              <a:buNone/>
            </a:pPr>
            <a:endParaRPr lang="en-US" dirty="0"/>
          </a:p>
        </p:txBody>
      </p:sp>
    </p:spTree>
    <p:extLst>
      <p:ext uri="{BB962C8B-B14F-4D97-AF65-F5344CB8AC3E}">
        <p14:creationId xmlns:p14="http://schemas.microsoft.com/office/powerpoint/2010/main" val="68000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341</Words>
  <Application>Microsoft Office PowerPoint</Application>
  <PresentationFormat>عرض على الشاشة (3:4)‏</PresentationFormat>
  <Paragraphs>22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Information Retrieval Systems     </vt:lpstr>
      <vt:lpstr>Information Retrieval Systems     </vt:lpstr>
      <vt:lpstr>Areas of IR application  </vt:lpstr>
      <vt:lpstr>General applications of information retrieval: </vt:lpstr>
      <vt:lpstr>General applications of information retrieval: </vt:lpstr>
      <vt:lpstr>IR  Algorithms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Retrieval System</dc:title>
  <dc:creator>Sayid Jasim</dc:creator>
  <cp:lastModifiedBy>مجموعة النفوذ</cp:lastModifiedBy>
  <cp:revision>36</cp:revision>
  <dcterms:created xsi:type="dcterms:W3CDTF">2018-10-04T06:57:30Z</dcterms:created>
  <dcterms:modified xsi:type="dcterms:W3CDTF">2019-12-16T19:27:55Z</dcterms:modified>
</cp:coreProperties>
</file>